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6" r:id="rId3"/>
    <p:sldId id="257" r:id="rId4"/>
    <p:sldId id="277" r:id="rId5"/>
    <p:sldId id="278" r:id="rId6"/>
    <p:sldId id="279" r:id="rId7"/>
    <p:sldId id="280" r:id="rId8"/>
    <p:sldId id="276" r:id="rId9"/>
    <p:sldId id="272" r:id="rId10"/>
    <p:sldId id="273" r:id="rId11"/>
    <p:sldId id="275" r:id="rId12"/>
    <p:sldId id="258" r:id="rId13"/>
    <p:sldId id="271" r:id="rId14"/>
    <p:sldId id="274" r:id="rId15"/>
    <p:sldId id="259" r:id="rId16"/>
    <p:sldId id="260" r:id="rId17"/>
    <p:sldId id="261" r:id="rId18"/>
    <p:sldId id="28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68DF2-B3A2-45A0-AAA4-0F4AD22570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2839-71CE-418D-BE2C-D805E3DB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2839-71CE-418D-BE2C-D805E3DBA3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4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7414-1263-4D48-9E23-05EE220F2D23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C3E9-A72A-4C2F-ACB1-EA92D6E2E066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4EE9-9CEE-42B8-858F-8E25ED3F13F8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64A8-47AE-475D-AA89-28B348DC81C7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895F-A668-40A4-98EB-4EFD246D0832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B28F-24C6-4087-B956-7B6F9054CCE0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7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D9BD-DE88-44AB-838F-25AFE92B4E22}" type="datetime1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CC7F-12E7-4770-B169-E473FD8B3296}" type="datetime1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C66-5067-4C8A-9F1B-71E8ABF15B20}" type="datetime1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AFE-9E4D-42AE-893A-ACDD7AD299D2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8F-6F9D-4125-B697-D8FBF015E20D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36484-F234-4EAB-ABA7-E21B88786A0B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DAB8-D827-42EC-80BB-4CBBE822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eksandar.milic.tspupin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6.png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9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hdphoto" Target="../media/hdphoto2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8714" y="398271"/>
            <a:ext cx="781594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000" b="1" i="1" dirty="0">
                <a:solidFill>
                  <a:srgbClr val="0070C0"/>
                </a:solidFill>
              </a:rPr>
              <a:t>Razred</a:t>
            </a:r>
            <a:r>
              <a:rPr lang="en-US" sz="2000" b="1" i="1" dirty="0">
                <a:solidFill>
                  <a:srgbClr val="0070C0"/>
                </a:solidFill>
              </a:rPr>
              <a:t>: </a:t>
            </a:r>
            <a:r>
              <a:rPr lang="sr-Latn-BA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sr-Latn-BA" sz="2000" b="1" i="1" dirty="0">
                <a:solidFill>
                  <a:srgbClr val="0070C0"/>
                </a:solidFill>
              </a:rPr>
              <a:t>I4 – Elektroničar mehaničar</a:t>
            </a:r>
          </a:p>
          <a:p>
            <a:endParaRPr lang="sr-Latn-BA" sz="2000" b="1" i="1" dirty="0" smtClean="0">
              <a:solidFill>
                <a:srgbClr val="0070C0"/>
              </a:solidFill>
            </a:endParaRPr>
          </a:p>
          <a:p>
            <a:r>
              <a:rPr lang="sr-Latn-BA" sz="2000" b="1" i="1" dirty="0" smtClean="0">
                <a:solidFill>
                  <a:srgbClr val="0070C0"/>
                </a:solidFill>
              </a:rPr>
              <a:t>Praktična nastava (online)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r>
              <a:rPr lang="en-US" sz="2000" b="1" i="1" dirty="0" err="1" smtClean="0">
                <a:solidFill>
                  <a:srgbClr val="0070C0"/>
                </a:solidFill>
              </a:rPr>
              <a:t>Nastavna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jedinica</a:t>
            </a:r>
            <a:r>
              <a:rPr lang="en-US" sz="2000" b="1" i="1" dirty="0" smtClean="0">
                <a:solidFill>
                  <a:srgbClr val="0070C0"/>
                </a:solidFill>
              </a:rPr>
              <a:t>: </a:t>
            </a:r>
            <a:r>
              <a:rPr lang="sr-Latn-BA" sz="2000" b="1" i="1" dirty="0" smtClean="0">
                <a:solidFill>
                  <a:srgbClr val="0070C0"/>
                </a:solidFill>
              </a:rPr>
              <a:t>TA peć, ispitivanje elemenata TA peći. </a:t>
            </a:r>
          </a:p>
          <a:p>
            <a:endParaRPr lang="sr-Latn-BA" b="1" i="1" dirty="0" smtClean="0">
              <a:solidFill>
                <a:srgbClr val="0070C0"/>
              </a:solidFill>
            </a:endParaRPr>
          </a:p>
          <a:p>
            <a:r>
              <a:rPr lang="sr-Latn-BA" b="1" i="1" dirty="0" smtClean="0">
                <a:solidFill>
                  <a:srgbClr val="0070C0"/>
                </a:solidFill>
              </a:rPr>
              <a:t>Predmetni profesori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sr-Latn-BA" b="1" i="1" dirty="0">
                <a:solidFill>
                  <a:srgbClr val="0070C0"/>
                </a:solidFill>
              </a:rPr>
              <a:t>Aleksandar Milić      </a:t>
            </a:r>
            <a:r>
              <a:rPr lang="sr-Latn-BA" b="1" i="1" dirty="0" smtClean="0">
                <a:solidFill>
                  <a:srgbClr val="0070C0"/>
                </a:solidFill>
              </a:rPr>
              <a:t>mail</a:t>
            </a:r>
            <a:r>
              <a:rPr lang="en-US" b="1" i="1" dirty="0">
                <a:solidFill>
                  <a:srgbClr val="0070C0"/>
                </a:solidFill>
              </a:rPr>
              <a:t>:    </a:t>
            </a:r>
            <a:r>
              <a:rPr lang="sr-Latn-BA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  <a:hlinkClick r:id="rId2"/>
              </a:rPr>
              <a:t>aleksandar.milic</a:t>
            </a:r>
            <a:r>
              <a:rPr lang="sr-Latn-RS" b="1" i="1" dirty="0">
                <a:solidFill>
                  <a:srgbClr val="0070C0"/>
                </a:solidFill>
                <a:hlinkClick r:id="rId2"/>
              </a:rPr>
              <a:t>.tspupin</a:t>
            </a:r>
            <a:r>
              <a:rPr lang="en-US" b="1" i="1" dirty="0" smtClean="0">
                <a:solidFill>
                  <a:srgbClr val="0070C0"/>
                </a:solidFill>
                <a:hlinkClick r:id="rId2"/>
              </a:rPr>
              <a:t>@gmail.com</a:t>
            </a:r>
            <a:endParaRPr lang="sr-Latn-BA" b="1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16" y="3425346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Napomena:</a:t>
            </a:r>
            <a:r>
              <a:rPr lang="sr-Latn-BA" b="1" i="1" smtClean="0">
                <a:solidFill>
                  <a:srgbClr val="0070C0"/>
                </a:solidFill>
              </a:rPr>
              <a:t>    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354" y="3890531"/>
            <a:ext cx="8286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1600" b="1" i="1" dirty="0">
                <a:solidFill>
                  <a:srgbClr val="0070C0"/>
                </a:solidFill>
              </a:rPr>
              <a:t>Radimo i dalje termičke uređaje. Materijal obavezno dobro prostudirajte i proanalizirajte </a:t>
            </a:r>
            <a:r>
              <a:rPr lang="sr-Latn-BA" sz="1600" b="1" i="1" dirty="0" smtClean="0">
                <a:solidFill>
                  <a:srgbClr val="0070C0"/>
                </a:solidFill>
              </a:rPr>
              <a:t>slike. U </a:t>
            </a:r>
            <a:r>
              <a:rPr lang="sr-Latn-BA" sz="1600" b="1" i="1" dirty="0">
                <a:solidFill>
                  <a:srgbClr val="0070C0"/>
                </a:solidFill>
              </a:rPr>
              <a:t>svoje dnevnike (sveske) praktične nastave zapišite i nacrtajte osnovne stvari (princip rada, crteže sa strana 4</a:t>
            </a:r>
            <a:r>
              <a:rPr lang="sr-Latn-BA" sz="1600" b="1" i="1" dirty="0" smtClean="0">
                <a:solidFill>
                  <a:srgbClr val="0070C0"/>
                </a:solidFill>
              </a:rPr>
              <a:t>, 6, 7, </a:t>
            </a:r>
            <a:r>
              <a:rPr lang="sr-Latn-BA" sz="1600" b="1" i="1" dirty="0">
                <a:solidFill>
                  <a:srgbClr val="0070C0"/>
                </a:solidFill>
              </a:rPr>
              <a:t>16). Pogledajte kako se ispituje ispravnost kabla, grijača, termostata </a:t>
            </a:r>
            <a:r>
              <a:rPr lang="sr-Latn-BA" sz="1600" b="1" i="1">
                <a:solidFill>
                  <a:srgbClr val="0070C0"/>
                </a:solidFill>
              </a:rPr>
              <a:t>i </a:t>
            </a:r>
            <a:r>
              <a:rPr lang="sr-Latn-BA" sz="1600" b="1" i="1" smtClean="0">
                <a:solidFill>
                  <a:srgbClr val="0070C0"/>
                </a:solidFill>
              </a:rPr>
              <a:t>obavezno. </a:t>
            </a:r>
            <a:endParaRPr lang="sr-Latn-BA" sz="1600" b="1" i="1" dirty="0" smtClean="0">
              <a:solidFill>
                <a:srgbClr val="0070C0"/>
              </a:solidFill>
            </a:endParaRPr>
          </a:p>
          <a:p>
            <a:pPr lvl="0"/>
            <a:r>
              <a:rPr lang="sr-Latn-BA" sz="1600" b="1" i="1" dirty="0" smtClean="0">
                <a:solidFill>
                  <a:srgbClr val="FF0000"/>
                </a:solidFill>
              </a:rPr>
              <a:t>Sve zapisano slikajte, slike stavite u jedan fajl i fajl pošaljite na mail predmetnom profesoru najkasnije do petka 02.04.2021. godine do 21h.</a:t>
            </a:r>
          </a:p>
          <a:p>
            <a:pPr lvl="0"/>
            <a:r>
              <a:rPr lang="sr-Latn-BA" sz="1600" b="1" i="1" dirty="0" smtClean="0">
                <a:solidFill>
                  <a:srgbClr val="0070C0"/>
                </a:solidFill>
              </a:rPr>
              <a:t>Kada </a:t>
            </a:r>
            <a:r>
              <a:rPr lang="sr-Latn-BA" sz="1600" b="1" i="1" dirty="0">
                <a:solidFill>
                  <a:srgbClr val="0070C0"/>
                </a:solidFill>
              </a:rPr>
              <a:t>se budu stekli uslovi, ova ispitivanja ćemo raditi u kabinetu prktične nastave</a:t>
            </a:r>
            <a:r>
              <a:rPr lang="sr-Latn-BA" sz="1600" b="1" i="1" dirty="0" smtClean="0">
                <a:solidFill>
                  <a:srgbClr val="0070C0"/>
                </a:solidFill>
              </a:rPr>
              <a:t>. </a:t>
            </a:r>
            <a:endParaRPr lang="sr-Latn-BA" sz="1600" b="1" i="1" dirty="0">
              <a:solidFill>
                <a:srgbClr val="0070C0"/>
              </a:solidFill>
            </a:endParaRPr>
          </a:p>
          <a:p>
            <a:pPr lvl="0"/>
            <a:endParaRPr lang="sr-Latn-BA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628" y="6109175"/>
            <a:ext cx="8098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1" dirty="0" smtClean="0">
                <a:solidFill>
                  <a:srgbClr val="FF0000"/>
                </a:solidFill>
              </a:rPr>
              <a:t>A</a:t>
            </a:r>
            <a:r>
              <a:rPr lang="sr-Latn-RS" sz="1600" b="1" i="1" dirty="0">
                <a:solidFill>
                  <a:srgbClr val="FF0000"/>
                </a:solidFill>
              </a:rPr>
              <a:t>ko imate neka pitanja, nejasnoće, sugestije, </a:t>
            </a:r>
            <a:r>
              <a:rPr lang="sr-Latn-RS" sz="1600" b="1" i="1" dirty="0" smtClean="0">
                <a:solidFill>
                  <a:srgbClr val="FF0000"/>
                </a:solidFill>
              </a:rPr>
              <a:t>predloge</a:t>
            </a:r>
            <a:r>
              <a:rPr lang="sr-Latn-RS" sz="1600" b="1" i="1" dirty="0">
                <a:solidFill>
                  <a:srgbClr val="FF0000"/>
                </a:solidFill>
              </a:rPr>
              <a:t>, pišite na gore navedene mejl adrese.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756" y="213757"/>
            <a:ext cx="8679873" cy="6439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864" y="272534"/>
            <a:ext cx="26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b="1" i="1" smtClean="0">
                <a:solidFill>
                  <a:srgbClr val="0070C0"/>
                </a:solidFill>
              </a:rPr>
              <a:t>Grijač TA peći - spiralni</a:t>
            </a:r>
            <a:endParaRPr lang="en-US" i="1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9" y="669469"/>
            <a:ext cx="7102881" cy="265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046" y="3424669"/>
            <a:ext cx="8400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Spiralina žica</a:t>
            </a:r>
            <a:r>
              <a:rPr lang="en-US" sz="1600" b="1" i="1">
                <a:solidFill>
                  <a:srgbClr val="0070C0"/>
                </a:solidFill>
              </a:rPr>
              <a:t>, </a:t>
            </a:r>
            <a:r>
              <a:rPr lang="en-US" sz="1600" b="1" i="1" smtClean="0">
                <a:solidFill>
                  <a:srgbClr val="0070C0"/>
                </a:solidFill>
              </a:rPr>
              <a:t>okrugl</a:t>
            </a:r>
            <a:r>
              <a:rPr lang="sr-Latn-BA" sz="1600" b="1" i="1" smtClean="0">
                <a:solidFill>
                  <a:srgbClr val="0070C0"/>
                </a:solidFill>
              </a:rPr>
              <a:t>og</a:t>
            </a:r>
            <a:r>
              <a:rPr lang="en-US" sz="1600" b="1" i="1" smtClean="0">
                <a:solidFill>
                  <a:srgbClr val="0070C0"/>
                </a:solidFill>
              </a:rPr>
              <a:t> presje</a:t>
            </a:r>
            <a:r>
              <a:rPr lang="sr-Latn-BA" sz="1600" b="1" i="1" smtClean="0">
                <a:solidFill>
                  <a:srgbClr val="0070C0"/>
                </a:solidFill>
              </a:rPr>
              <a:t>k</a:t>
            </a:r>
            <a:r>
              <a:rPr lang="en-US" sz="1600" b="1" i="1" smtClean="0">
                <a:solidFill>
                  <a:srgbClr val="0070C0"/>
                </a:solidFill>
              </a:rPr>
              <a:t>a </a:t>
            </a:r>
            <a:r>
              <a:rPr lang="en-US" sz="1600" b="1" i="1">
                <a:solidFill>
                  <a:srgbClr val="0070C0"/>
                </a:solidFill>
              </a:rPr>
              <a:t>od </a:t>
            </a:r>
            <a:r>
              <a:rPr lang="sr-Latn-BA" sz="1600" b="1" i="1" smtClean="0">
                <a:solidFill>
                  <a:srgbClr val="0070C0"/>
                </a:solidFill>
              </a:rPr>
              <a:t>h</a:t>
            </a:r>
            <a:r>
              <a:rPr lang="en-US" sz="1600" b="1" i="1" smtClean="0">
                <a:solidFill>
                  <a:srgbClr val="0070C0"/>
                </a:solidFill>
              </a:rPr>
              <a:t>rom-nikla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(cekas)</a:t>
            </a:r>
            <a:r>
              <a:rPr lang="sr-Latn-BA" sz="1600" b="1" i="1" smtClean="0">
                <a:solidFill>
                  <a:srgbClr val="0070C0"/>
                </a:solidFill>
              </a:rPr>
              <a:t>  ili legura hrom-aluminijuma (</a:t>
            </a:r>
            <a:r>
              <a:rPr lang="en-US" sz="1600" b="1" i="1" smtClean="0">
                <a:solidFill>
                  <a:srgbClr val="0070C0"/>
                </a:solidFill>
              </a:rPr>
              <a:t>kantal)</a:t>
            </a:r>
            <a:endParaRPr lang="en-US" sz="1600" b="1" i="1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9" y="4318291"/>
            <a:ext cx="2878801" cy="21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79" y="4399780"/>
            <a:ext cx="4322179" cy="190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5" y="3862738"/>
            <a:ext cx="792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b="1" i="1" smtClean="0">
                <a:solidFill>
                  <a:srgbClr val="0070C0"/>
                </a:solidFill>
              </a:rPr>
              <a:t>GRIJAČ  ZA TA PEĆ SPIRALNI B-1 900W/230V fi60, L=295mm (833W NA 220V)</a:t>
            </a:r>
            <a:endParaRPr lang="pl-PL" b="1" i="1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7" y="888145"/>
            <a:ext cx="3276600" cy="256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27" y="1038910"/>
            <a:ext cx="4543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829" y="667444"/>
            <a:ext cx="7826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1600" b="1" i="1" smtClean="0">
                <a:solidFill>
                  <a:srgbClr val="0070C0"/>
                </a:solidFill>
              </a:rPr>
              <a:t>GRIJAČ  TAP CIJEVNI 833W L=520mm (ZA TA PEĆ MAGNOHROM-AEG 2,5kW) </a:t>
            </a:r>
            <a:endParaRPr lang="pl-PL" sz="1600" b="1" i="1">
              <a:solidFill>
                <a:srgbClr val="0070C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1" y="3769861"/>
            <a:ext cx="3306460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370" y="3465066"/>
            <a:ext cx="6520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1600" b="1" i="1" smtClean="0">
                <a:solidFill>
                  <a:srgbClr val="0070C0"/>
                </a:solidFill>
              </a:rPr>
              <a:t>GRIJAČ TAP CER 1125W L=530mm (ZA TA PEĆ CER 2,5kW) </a:t>
            </a:r>
            <a:endParaRPr lang="pl-PL" sz="1600" b="1" i="1">
              <a:solidFill>
                <a:srgbClr val="0070C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50" y="4126366"/>
            <a:ext cx="48101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378" y="305196"/>
            <a:ext cx="226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b="1" i="1" smtClean="0">
                <a:solidFill>
                  <a:srgbClr val="0070C0"/>
                </a:solidFill>
              </a:rPr>
              <a:t>Grijač TA peći - cijevni</a:t>
            </a:r>
            <a:endParaRPr lang="en-US" i="1"/>
          </a:p>
        </p:txBody>
      </p:sp>
      <p:sp>
        <p:nvSpPr>
          <p:cNvPr id="9" name="Rectangle 8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9" y="510948"/>
            <a:ext cx="2232456" cy="126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671" y="5480228"/>
            <a:ext cx="7019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Š</a:t>
            </a:r>
            <a:r>
              <a:rPr lang="en-US" sz="1600" b="1" i="1" smtClean="0">
                <a:solidFill>
                  <a:srgbClr val="0070C0"/>
                </a:solidFill>
              </a:rPr>
              <a:t>ema </a:t>
            </a:r>
            <a:r>
              <a:rPr lang="sr-Latn-BA" sz="1600" b="1" i="1" smtClean="0">
                <a:solidFill>
                  <a:srgbClr val="0070C0"/>
                </a:solidFill>
              </a:rPr>
              <a:t>TA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peći </a:t>
            </a:r>
            <a:r>
              <a:rPr lang="en-US" sz="1600" b="1" i="1" smtClean="0">
                <a:solidFill>
                  <a:srgbClr val="0070C0"/>
                </a:solidFill>
              </a:rPr>
              <a:t>s</a:t>
            </a:r>
            <a:r>
              <a:rPr lang="sr-Latn-BA" sz="1600" b="1" i="1" smtClean="0">
                <a:solidFill>
                  <a:srgbClr val="0070C0"/>
                </a:solidFill>
              </a:rPr>
              <a:t>a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tri grijača (ukupne snage 2,5 </a:t>
            </a:r>
            <a:r>
              <a:rPr lang="en-US" sz="1600" b="1" i="1" smtClean="0">
                <a:solidFill>
                  <a:srgbClr val="0070C0"/>
                </a:solidFill>
              </a:rPr>
              <a:t>kW)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i </a:t>
            </a:r>
            <a:r>
              <a:rPr lang="en-US" sz="1600" b="1" i="1">
                <a:solidFill>
                  <a:srgbClr val="0070C0"/>
                </a:solidFill>
              </a:rPr>
              <a:t>monofaznim priključkom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114" y="6001157"/>
            <a:ext cx="8273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Grijači su paralelno spojeni između faze i neutralnog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provodnika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a napajaju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 preko glavne sklopke u koju je ugrađen i regulator punjenja (termostat 80 - 200 °C) 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" y="1176338"/>
            <a:ext cx="6766830" cy="435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3570" y="2239167"/>
            <a:ext cx="2396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1-tri grijača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0070C0"/>
                </a:solidFill>
              </a:rPr>
              <a:t>2-keramičk</a:t>
            </a:r>
            <a:r>
              <a:rPr lang="sr-Latn-BA" sz="1600" b="1" i="1" smtClean="0">
                <a:solidFill>
                  <a:srgbClr val="0070C0"/>
                </a:solidFill>
              </a:rPr>
              <a:t>o</a:t>
            </a:r>
            <a:r>
              <a:rPr lang="en-US" sz="1600" b="1" i="1" smtClean="0">
                <a:solidFill>
                  <a:srgbClr val="0070C0"/>
                </a:solidFill>
              </a:rPr>
              <a:t> jezgr</a:t>
            </a:r>
            <a:r>
              <a:rPr lang="sr-Latn-BA" sz="1600" b="1" i="1" smtClean="0">
                <a:solidFill>
                  <a:srgbClr val="0070C0"/>
                </a:solidFill>
              </a:rPr>
              <a:t>o</a:t>
            </a:r>
            <a:r>
              <a:rPr lang="en-US" sz="1600" b="1" i="1">
                <a:solidFill>
                  <a:srgbClr val="0070C0"/>
                </a:solidFill>
              </a:rPr>
              <a:t/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0070C0"/>
                </a:solidFill>
              </a:rPr>
              <a:t>3-topl</a:t>
            </a:r>
            <a:r>
              <a:rPr lang="sr-Latn-BA" sz="1600" b="1" i="1" smtClean="0">
                <a:solidFill>
                  <a:srgbClr val="0070C0"/>
                </a:solidFill>
              </a:rPr>
              <a:t>otn</a:t>
            </a:r>
            <a:r>
              <a:rPr lang="en-US" sz="1600" b="1" i="1" smtClean="0">
                <a:solidFill>
                  <a:srgbClr val="0070C0"/>
                </a:solidFill>
              </a:rPr>
              <a:t>a </a:t>
            </a:r>
            <a:r>
              <a:rPr lang="en-US" sz="1600" b="1" i="1">
                <a:solidFill>
                  <a:srgbClr val="0070C0"/>
                </a:solidFill>
              </a:rPr>
              <a:t>izolacija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0070C0"/>
                </a:solidFill>
              </a:rPr>
              <a:t>4-</a:t>
            </a:r>
            <a:r>
              <a:rPr lang="sr-Latn-BA" sz="1600" b="1" i="1" smtClean="0">
                <a:solidFill>
                  <a:srgbClr val="0070C0"/>
                </a:solidFill>
              </a:rPr>
              <a:t>sonda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termostata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>
                <a:solidFill>
                  <a:srgbClr val="0070C0"/>
                </a:solidFill>
              </a:rPr>
              <a:t>5-ulaz hladnog </a:t>
            </a:r>
            <a:r>
              <a:rPr lang="sr-Latn-BA" sz="1600" b="1" i="1" smtClean="0">
                <a:solidFill>
                  <a:srgbClr val="0070C0"/>
                </a:solidFill>
              </a:rPr>
              <a:t>vazduha</a:t>
            </a:r>
            <a:r>
              <a:rPr lang="en-US" sz="1600" b="1" i="1">
                <a:solidFill>
                  <a:srgbClr val="0070C0"/>
                </a:solidFill>
              </a:rPr>
              <a:t/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>
                <a:solidFill>
                  <a:srgbClr val="0070C0"/>
                </a:solidFill>
              </a:rPr>
              <a:t>6-izlaz toplog </a:t>
            </a:r>
            <a:r>
              <a:rPr lang="sr-Latn-BA" sz="1600" b="1" i="1" smtClean="0">
                <a:solidFill>
                  <a:srgbClr val="0070C0"/>
                </a:solidFill>
              </a:rPr>
              <a:t>vazduha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607" y="435029"/>
            <a:ext cx="5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Princip rada i šema </a:t>
            </a:r>
            <a:r>
              <a:rPr lang="en-US" sz="1600" b="1" i="1" smtClean="0">
                <a:solidFill>
                  <a:srgbClr val="0070C0"/>
                </a:solidFill>
              </a:rPr>
              <a:t>ožičenja </a:t>
            </a:r>
            <a:r>
              <a:rPr lang="sr-Latn-BA" sz="1600" b="1" i="1" smtClean="0">
                <a:solidFill>
                  <a:srgbClr val="0070C0"/>
                </a:solidFill>
              </a:rPr>
              <a:t>TA </a:t>
            </a:r>
            <a:r>
              <a:rPr lang="en-US" sz="1600" b="1" i="1" smtClean="0">
                <a:solidFill>
                  <a:srgbClr val="0070C0"/>
                </a:solidFill>
              </a:rPr>
              <a:t>peći </a:t>
            </a:r>
            <a:r>
              <a:rPr lang="sr-Latn-BA" sz="1600" b="1" i="1" smtClean="0">
                <a:solidFill>
                  <a:srgbClr val="0070C0"/>
                </a:solidFill>
              </a:rPr>
              <a:t>za </a:t>
            </a:r>
            <a:r>
              <a:rPr lang="en-US" sz="1600" b="1" i="1" smtClean="0">
                <a:solidFill>
                  <a:srgbClr val="0070C0"/>
                </a:solidFill>
              </a:rPr>
              <a:t>monofazn</a:t>
            </a:r>
            <a:r>
              <a:rPr lang="sr-Latn-BA" sz="1600" b="1" i="1" smtClean="0">
                <a:solidFill>
                  <a:srgbClr val="0070C0"/>
                </a:solidFill>
              </a:rPr>
              <a:t>i priključak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5" y="417177"/>
            <a:ext cx="4872037" cy="576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848" y="621888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Termoakumulac</a:t>
            </a:r>
            <a:r>
              <a:rPr lang="sr-Latn-BA" sz="1600" b="1" i="1" smtClean="0">
                <a:solidFill>
                  <a:srgbClr val="0070C0"/>
                </a:solidFill>
              </a:rPr>
              <a:t>iona</a:t>
            </a:r>
            <a:r>
              <a:rPr lang="en-US" sz="1600" b="1" i="1" smtClean="0">
                <a:solidFill>
                  <a:srgbClr val="0070C0"/>
                </a:solidFill>
              </a:rPr>
              <a:t>  (TA) peć </a:t>
            </a:r>
            <a:r>
              <a:rPr lang="en-US" sz="1600" b="1" i="1">
                <a:solidFill>
                  <a:srgbClr val="0070C0"/>
                </a:solidFill>
              </a:rPr>
              <a:t>2,5 </a:t>
            </a:r>
            <a:r>
              <a:rPr lang="en-US" sz="1600" b="1" i="1" smtClean="0">
                <a:solidFill>
                  <a:srgbClr val="0070C0"/>
                </a:solidFill>
              </a:rPr>
              <a:t>kW</a:t>
            </a:r>
            <a:endParaRPr lang="en-US" sz="1600" b="1" i="1">
              <a:solidFill>
                <a:srgbClr val="0070C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9" y="4472554"/>
            <a:ext cx="27717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0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609600"/>
            <a:ext cx="1788227" cy="30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14043"/>
            <a:ext cx="6618514" cy="2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231" y="325124"/>
            <a:ext cx="8273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Kapilarni termostat (80-200 °C)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ugrađenom tropolnom sklopkom za uklapanje i isklapanje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69" y="3623490"/>
            <a:ext cx="8458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Termo osigurač (djeluje kad temperatura prekorači 150 °C na obodu termičke izolacije peći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3970561"/>
            <a:ext cx="6672943" cy="251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87" y="583066"/>
            <a:ext cx="2032656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229" y="423093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Š</a:t>
            </a:r>
            <a:r>
              <a:rPr lang="en-US" sz="1600" b="1" i="1" smtClean="0">
                <a:solidFill>
                  <a:srgbClr val="0070C0"/>
                </a:solidFill>
              </a:rPr>
              <a:t>ema</a:t>
            </a:r>
            <a:r>
              <a:rPr lang="sr-Latn-BA" sz="1600" b="1" i="1" smtClean="0">
                <a:solidFill>
                  <a:srgbClr val="0070C0"/>
                </a:solidFill>
              </a:rPr>
              <a:t> ožičenja TA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peći </a:t>
            </a:r>
            <a:r>
              <a:rPr lang="en-US" sz="1600" b="1" i="1" smtClean="0">
                <a:solidFill>
                  <a:srgbClr val="0070C0"/>
                </a:solidFill>
              </a:rPr>
              <a:t>za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trofazni </a:t>
            </a:r>
            <a:r>
              <a:rPr lang="en-US" sz="1600" b="1" i="1">
                <a:solidFill>
                  <a:srgbClr val="0070C0"/>
                </a:solidFill>
              </a:rPr>
              <a:t>priključak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596" y="2239167"/>
            <a:ext cx="2396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1-tri grijača</a:t>
            </a:r>
            <a:b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2-keramičk</a:t>
            </a:r>
            <a:r>
              <a:rPr lang="sr-Latn-BA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jezgr</a:t>
            </a:r>
            <a:r>
              <a:rPr lang="sr-Latn-BA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3-topl</a:t>
            </a:r>
            <a:r>
              <a:rPr lang="sr-Latn-BA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otn</a:t>
            </a: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izolacija</a:t>
            </a:r>
            <a:b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sr-Latn-BA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sonda</a:t>
            </a: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termostata</a:t>
            </a:r>
            <a:b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5-ulaz hladnog </a:t>
            </a:r>
            <a:r>
              <a:rPr lang="sr-Latn-BA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vazduha</a:t>
            </a:r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6-izlaz toplog </a:t>
            </a:r>
            <a:r>
              <a:rPr lang="sr-Latn-BA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vazduha</a:t>
            </a:r>
            <a:r>
              <a:rPr lang="en-US" sz="14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9" y="1267513"/>
            <a:ext cx="6517971" cy="409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3" y="1132115"/>
            <a:ext cx="7491007" cy="45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8714" y="488406"/>
            <a:ext cx="5355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Š</a:t>
            </a:r>
            <a:r>
              <a:rPr lang="en-US" sz="1600" b="1" i="1" smtClean="0">
                <a:solidFill>
                  <a:srgbClr val="0070C0"/>
                </a:solidFill>
              </a:rPr>
              <a:t>ema</a:t>
            </a:r>
            <a:r>
              <a:rPr lang="sr-Latn-BA" sz="1600" b="1" i="1" smtClean="0">
                <a:solidFill>
                  <a:srgbClr val="0070C0"/>
                </a:solidFill>
              </a:rPr>
              <a:t> priključivanja </a:t>
            </a:r>
            <a:r>
              <a:rPr lang="en-US" sz="1600" b="1" i="1" smtClean="0">
                <a:solidFill>
                  <a:srgbClr val="0070C0"/>
                </a:solidFill>
              </a:rPr>
              <a:t>termoakumulaci</a:t>
            </a:r>
            <a:r>
              <a:rPr lang="sr-Latn-BA" sz="1600" b="1" i="1" smtClean="0">
                <a:solidFill>
                  <a:srgbClr val="0070C0"/>
                </a:solidFill>
              </a:rPr>
              <a:t>one</a:t>
            </a:r>
            <a:r>
              <a:rPr lang="en-US" sz="1600" b="1" i="1" smtClean="0">
                <a:solidFill>
                  <a:srgbClr val="0070C0"/>
                </a:solidFill>
              </a:rPr>
              <a:t> peći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337582"/>
            <a:ext cx="34956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" y="4073988"/>
            <a:ext cx="3770918" cy="143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339" y="738771"/>
            <a:ext cx="4800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1) Provjera dovodnog kabla prema uzemljenju (masi)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538" y="3525527"/>
            <a:ext cx="3875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2) Provjera grijača TA peći (2 mjerenjai)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286" y="336004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Ispitivanje elemenata TA peći pomoću unimjera (omski) ili LED ispitivača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165" y="5876851"/>
            <a:ext cx="7772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b="1" i="1" smtClean="0">
                <a:solidFill>
                  <a:srgbClr val="FF0000"/>
                </a:solidFill>
              </a:rPr>
              <a:t>NAPOMENA</a:t>
            </a:r>
            <a:r>
              <a:rPr lang="en-US" b="1" i="1" smtClean="0">
                <a:solidFill>
                  <a:srgbClr val="FF0000"/>
                </a:solidFill>
              </a:rPr>
              <a:t>: </a:t>
            </a:r>
            <a:r>
              <a:rPr lang="sr-Latn-BA" b="1" i="1" smtClean="0">
                <a:solidFill>
                  <a:srgbClr val="FF0000"/>
                </a:solidFill>
              </a:rPr>
              <a:t>Sve provjere vršiti na TA peći koja je isključena iz mreže!!!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73" y="1434060"/>
            <a:ext cx="34766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44070" y="3408737"/>
            <a:ext cx="4128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R – da ogranići struju kroz LED diodu</a:t>
            </a:r>
          </a:p>
          <a:p>
            <a:r>
              <a:rPr lang="sr-Latn-BA" sz="1600" b="1" i="1" smtClean="0">
                <a:solidFill>
                  <a:srgbClr val="0070C0"/>
                </a:solidFill>
              </a:rPr>
              <a:t>S – taster, da prespoji R ako je u ispitivanom  </a:t>
            </a:r>
          </a:p>
          <a:p>
            <a:r>
              <a:rPr lang="sr-Latn-BA" sz="1600" b="1" i="1">
                <a:solidFill>
                  <a:srgbClr val="0070C0"/>
                </a:solidFill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</a:rPr>
              <a:t>     kolu velika otpornost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9294" y="988023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b="1" i="1">
                <a:solidFill>
                  <a:srgbClr val="0070C0"/>
                </a:solidFill>
              </a:rPr>
              <a:t>LED </a:t>
            </a:r>
            <a:r>
              <a:rPr lang="sr-Latn-BA" b="1" i="1" smtClean="0">
                <a:solidFill>
                  <a:srgbClr val="0070C0"/>
                </a:solidFill>
              </a:rPr>
              <a:t>ispitivač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28255" y="1021278"/>
            <a:ext cx="3906987" cy="3705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5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3" y="1020538"/>
            <a:ext cx="4758729" cy="188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25" y="3350714"/>
            <a:ext cx="2577944" cy="25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7449" y="718853"/>
            <a:ext cx="3295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Spoljni termostat (sa 3 priklju</a:t>
            </a:r>
            <a:r>
              <a:rPr lang="sr-Latn-BA" sz="1600" b="1" i="1" smtClean="0">
                <a:solidFill>
                  <a:srgbClr val="0070C0"/>
                </a:solidFill>
              </a:rPr>
              <a:t>č</a:t>
            </a:r>
            <a:r>
              <a:rPr lang="en-US" sz="1600" b="1" i="1" smtClean="0">
                <a:solidFill>
                  <a:srgbClr val="0070C0"/>
                </a:solidFill>
              </a:rPr>
              <a:t>ka)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506919" y="3033173"/>
            <a:ext cx="3295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Spoljni termostat (sa </a:t>
            </a:r>
            <a:r>
              <a:rPr lang="sr-Latn-BA" sz="1600" b="1" i="1" smtClean="0">
                <a:solidFill>
                  <a:srgbClr val="0070C0"/>
                </a:solidFill>
              </a:rPr>
              <a:t>4</a:t>
            </a:r>
            <a:r>
              <a:rPr lang="en-US" sz="1600" b="1" i="1" smtClean="0">
                <a:solidFill>
                  <a:srgbClr val="0070C0"/>
                </a:solidFill>
              </a:rPr>
              <a:t> priklju</a:t>
            </a:r>
            <a:r>
              <a:rPr lang="sr-Latn-BA" sz="1600" b="1" i="1" smtClean="0">
                <a:solidFill>
                  <a:srgbClr val="0070C0"/>
                </a:solidFill>
              </a:rPr>
              <a:t>č</a:t>
            </a:r>
            <a:r>
              <a:rPr lang="en-US" sz="1600" b="1" i="1" smtClean="0">
                <a:solidFill>
                  <a:srgbClr val="0070C0"/>
                </a:solidFill>
              </a:rPr>
              <a:t>ka)</a:t>
            </a:r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336295" y="5677128"/>
            <a:ext cx="2676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400" b="1" i="1" smtClean="0">
                <a:solidFill>
                  <a:srgbClr val="0070C0"/>
                </a:solidFill>
              </a:rPr>
              <a:t>Povezivanje</a:t>
            </a:r>
            <a:r>
              <a:rPr lang="pt-BR" sz="1400" b="1" i="1" smtClean="0">
                <a:solidFill>
                  <a:srgbClr val="0070C0"/>
                </a:solidFill>
              </a:rPr>
              <a:t>:</a:t>
            </a:r>
            <a:br>
              <a:rPr lang="pt-BR" sz="1400" b="1" i="1" smtClean="0">
                <a:solidFill>
                  <a:srgbClr val="0070C0"/>
                </a:solidFill>
              </a:rPr>
            </a:br>
            <a:r>
              <a:rPr lang="pt-BR" sz="1400" b="1" i="1" smtClean="0">
                <a:solidFill>
                  <a:srgbClr val="0070C0"/>
                </a:solidFill>
              </a:rPr>
              <a:t>N - na nulu</a:t>
            </a:r>
            <a:r>
              <a:rPr lang="sr-Latn-BA" sz="1400" b="1" i="1" smtClean="0">
                <a:solidFill>
                  <a:srgbClr val="0070C0"/>
                </a:solidFill>
              </a:rPr>
              <a:t> (N i N1 su u spoju)</a:t>
            </a:r>
            <a:r>
              <a:rPr lang="pt-BR" sz="1400" b="1" i="1" smtClean="0">
                <a:solidFill>
                  <a:srgbClr val="0070C0"/>
                </a:solidFill>
              </a:rPr>
              <a:t/>
            </a:r>
            <a:br>
              <a:rPr lang="pt-BR" sz="1400" b="1" i="1" smtClean="0">
                <a:solidFill>
                  <a:srgbClr val="0070C0"/>
                </a:solidFill>
              </a:rPr>
            </a:br>
            <a:r>
              <a:rPr lang="pt-BR" sz="1400" b="1" i="1" smtClean="0">
                <a:solidFill>
                  <a:srgbClr val="0070C0"/>
                </a:solidFill>
              </a:rPr>
              <a:t>L - na fazu</a:t>
            </a:r>
            <a:br>
              <a:rPr lang="pt-BR" sz="1400" b="1" i="1" smtClean="0">
                <a:solidFill>
                  <a:srgbClr val="0070C0"/>
                </a:solidFill>
              </a:rPr>
            </a:br>
            <a:r>
              <a:rPr lang="pt-BR" sz="1400" b="1" i="1" smtClean="0">
                <a:solidFill>
                  <a:srgbClr val="0070C0"/>
                </a:solidFill>
              </a:rPr>
              <a:t>L1 - na ventilator</a:t>
            </a:r>
            <a:endParaRPr lang="en-US" sz="1400" b="1" i="1">
              <a:solidFill>
                <a:srgbClr val="0070C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" y="3415991"/>
            <a:ext cx="2189763" cy="228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1249" y="337841"/>
            <a:ext cx="6551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Vezivanje s</a:t>
            </a:r>
            <a:r>
              <a:rPr lang="en-US" sz="1600" b="1" i="1" smtClean="0">
                <a:solidFill>
                  <a:srgbClr val="0070C0"/>
                </a:solidFill>
              </a:rPr>
              <a:t>poljn</a:t>
            </a:r>
            <a:r>
              <a:rPr lang="sr-Latn-BA" sz="1600" b="1" i="1" smtClean="0">
                <a:solidFill>
                  <a:srgbClr val="0070C0"/>
                </a:solidFill>
              </a:rPr>
              <a:t>og</a:t>
            </a:r>
            <a:r>
              <a:rPr lang="en-US" sz="1600" b="1" i="1" smtClean="0">
                <a:solidFill>
                  <a:srgbClr val="0070C0"/>
                </a:solidFill>
              </a:rPr>
              <a:t> termostat</a:t>
            </a:r>
            <a:r>
              <a:rPr lang="sr-Latn-BA" sz="1600" b="1" i="1" smtClean="0">
                <a:solidFill>
                  <a:srgbClr val="0070C0"/>
                </a:solidFill>
              </a:rPr>
              <a:t>a (on praktično uključuje</a:t>
            </a:r>
            <a:r>
              <a:rPr lang="en-US" sz="1600" b="1" i="1" smtClean="0">
                <a:solidFill>
                  <a:srgbClr val="0070C0"/>
                </a:solidFill>
              </a:rPr>
              <a:t>/isklju</a:t>
            </a:r>
            <a:r>
              <a:rPr lang="sr-Latn-BA" sz="1600" b="1" i="1" smtClean="0">
                <a:solidFill>
                  <a:srgbClr val="0070C0"/>
                </a:solidFill>
              </a:rPr>
              <a:t>č</a:t>
            </a:r>
            <a:r>
              <a:rPr lang="en-US" sz="1600" b="1" i="1" smtClean="0">
                <a:solidFill>
                  <a:srgbClr val="0070C0"/>
                </a:solidFill>
              </a:rPr>
              <a:t>uje</a:t>
            </a:r>
            <a:r>
              <a:rPr lang="sr-Latn-BA" sz="1600" b="1" i="1" smtClean="0">
                <a:solidFill>
                  <a:srgbClr val="0070C0"/>
                </a:solidFill>
              </a:rPr>
              <a:t> ventilator)</a:t>
            </a:r>
            <a:endParaRPr lang="en-US" sz="1600"/>
          </a:p>
        </p:txBody>
      </p:sp>
      <p:sp>
        <p:nvSpPr>
          <p:cNvPr id="4" name="Rectangle 3"/>
          <p:cNvSpPr/>
          <p:nvPr/>
        </p:nvSpPr>
        <p:spPr>
          <a:xfrm>
            <a:off x="5366996" y="3083773"/>
            <a:ext cx="3464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400" b="1" i="1" smtClean="0">
                <a:solidFill>
                  <a:srgbClr val="0070C0"/>
                </a:solidFill>
              </a:rPr>
              <a:t>T</a:t>
            </a:r>
            <a:r>
              <a:rPr lang="en-US" sz="1400" b="1" i="1" smtClean="0">
                <a:solidFill>
                  <a:srgbClr val="0070C0"/>
                </a:solidFill>
              </a:rPr>
              <a:t>ermostat je</a:t>
            </a:r>
            <a:r>
              <a:rPr lang="en-US" sz="1400" b="1" i="1">
                <a:solidFill>
                  <a:srgbClr val="0070C0"/>
                </a:solidFill>
              </a:rPr>
              <a:t> </a:t>
            </a:r>
            <a:r>
              <a:rPr lang="sr-Latn-BA" sz="1400" b="1" i="1" smtClean="0">
                <a:solidFill>
                  <a:srgbClr val="0070C0"/>
                </a:solidFill>
              </a:rPr>
              <a:t>praktično</a:t>
            </a:r>
            <a:r>
              <a:rPr lang="en-US" sz="1400" b="1" i="1" smtClean="0">
                <a:solidFill>
                  <a:srgbClr val="0070C0"/>
                </a:solidFill>
              </a:rPr>
              <a:t> prekida</a:t>
            </a:r>
            <a:r>
              <a:rPr lang="sr-Latn-BA" sz="1400" b="1" i="1" smtClean="0">
                <a:solidFill>
                  <a:srgbClr val="0070C0"/>
                </a:solidFill>
              </a:rPr>
              <a:t>č</a:t>
            </a:r>
            <a:r>
              <a:rPr lang="en-US" sz="1400" b="1" i="1" smtClean="0">
                <a:solidFill>
                  <a:srgbClr val="0070C0"/>
                </a:solidFill>
              </a:rPr>
              <a:t>,</a:t>
            </a:r>
            <a:r>
              <a:rPr lang="sr-Latn-BA" sz="1400" b="1" i="1" smtClean="0">
                <a:solidFill>
                  <a:srgbClr val="0070C0"/>
                </a:solidFill>
              </a:rPr>
              <a:t> </a:t>
            </a:r>
            <a:r>
              <a:rPr lang="en-US" sz="1400" b="1" i="1" smtClean="0">
                <a:solidFill>
                  <a:srgbClr val="0070C0"/>
                </a:solidFill>
              </a:rPr>
              <a:t>koji kada se</a:t>
            </a:r>
          </a:p>
          <a:p>
            <a:r>
              <a:rPr lang="en-US" sz="1400" b="1" i="1" smtClean="0">
                <a:solidFill>
                  <a:srgbClr val="0070C0"/>
                </a:solidFill>
              </a:rPr>
              <a:t>dostigne zadata temperatura prekida fazu </a:t>
            </a:r>
          </a:p>
          <a:p>
            <a:r>
              <a:rPr lang="en-US" sz="1400" b="1" i="1" smtClean="0">
                <a:solidFill>
                  <a:srgbClr val="0070C0"/>
                </a:solidFill>
              </a:rPr>
              <a:t>koja se vodi na motor ventilatora.</a:t>
            </a:r>
            <a:endParaRPr lang="en-US" sz="1400" b="1" i="1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" y="1089253"/>
            <a:ext cx="3366408" cy="16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8905" y="730131"/>
            <a:ext cx="3295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Spoljni termostat (sa </a:t>
            </a:r>
            <a:r>
              <a:rPr lang="sr-Latn-BA" sz="1600" b="1" i="1" smtClean="0">
                <a:solidFill>
                  <a:srgbClr val="0070C0"/>
                </a:solidFill>
              </a:rPr>
              <a:t>2</a:t>
            </a:r>
            <a:r>
              <a:rPr lang="en-US" sz="1600" b="1" i="1" smtClean="0">
                <a:solidFill>
                  <a:srgbClr val="0070C0"/>
                </a:solidFill>
              </a:rPr>
              <a:t> priklju</a:t>
            </a:r>
            <a:r>
              <a:rPr lang="sr-Latn-BA" sz="1600" b="1" i="1" smtClean="0">
                <a:solidFill>
                  <a:srgbClr val="0070C0"/>
                </a:solidFill>
              </a:rPr>
              <a:t>č</a:t>
            </a:r>
            <a:r>
              <a:rPr lang="en-US" sz="1600" b="1" i="1" smtClean="0">
                <a:solidFill>
                  <a:srgbClr val="0070C0"/>
                </a:solidFill>
              </a:rPr>
              <a:t>ka)</a:t>
            </a:r>
            <a:endParaRPr lang="en-US" sz="160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17" y="3875935"/>
            <a:ext cx="2983483" cy="199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426883" y="3123204"/>
            <a:ext cx="3431970" cy="2838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2" y="1306286"/>
            <a:ext cx="6708629" cy="423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1108" y="477519"/>
            <a:ext cx="2558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b="1" i="1" smtClean="0">
                <a:solidFill>
                  <a:srgbClr val="FF0000"/>
                </a:solidFill>
              </a:rPr>
              <a:t>Neki kvarovi na TA peći 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544" y="522514"/>
            <a:ext cx="495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b="1" i="1">
                <a:solidFill>
                  <a:srgbClr val="0070C0"/>
                </a:solidFill>
              </a:rPr>
              <a:t>TA peć, ispitivanje elemenata TA </a:t>
            </a:r>
            <a:r>
              <a:rPr lang="sr-Latn-BA" sz="2400" b="1" i="1" smtClean="0">
                <a:solidFill>
                  <a:srgbClr val="0070C0"/>
                </a:solidFill>
              </a:rPr>
              <a:t>peći</a:t>
            </a:r>
            <a:endParaRPr lang="en-US" sz="2400" b="1" i="1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11" y="1894137"/>
            <a:ext cx="408350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9" y="2067630"/>
            <a:ext cx="4201340" cy="333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3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8" y="421098"/>
            <a:ext cx="5758542" cy="605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23875"/>
            <a:ext cx="60388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714" y="272143"/>
            <a:ext cx="8730343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467464"/>
            <a:ext cx="83928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PRINCIP  RADA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TERMOAKUMULACIONA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peć</a:t>
            </a:r>
            <a:r>
              <a:rPr lang="en-US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– samo ime ka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že, </a:t>
            </a: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AKUMULIRA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toplotu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  peć – grijači rade kada je jeftina struja (u toku noći) i u jezgru peći se akumulira toplota (TA peć se puni), a u toku dana ta akumulirana toplota se odaje (TA peć se prazni, izduvava) i zagrijava se prostorija.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Jezgro peći je sačinjeno od materijala koji ima </a:t>
            </a: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veliki specifični toplotni kapacitet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šamot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c=1047 J/kg·K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), magnezitne opeke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(c=1047 J/kg·K)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itd. Takvi  materijali imaju sposobnost da akumuliraju veliku koli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č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inu toplote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 relativno malom jezgru.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Jezgro peći može biti teško i do 400 kg (to je opeka, cigla), a u središtu temperatura može biti i do 600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°C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Kroz jezgro prolaze grijači  (više njih, ukupne snage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1,5 - 7,5 kW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koji griju i zagrijavaju jezgro, jezgro akumulira toplotu, oko jezgra je dobra termoizolacija (više slojeva staklene vuna) da spriječi odlazak toplote i kao spoljna obloga peći koristi se lim (kućište).  Ovako se odaje samo mala količina toplote potrebna za minimalno zagrijavanje prostorije.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Kada želimo da grijemo prostoriju ili kada temperatura prostorije padne ispod željene temperature (podešene termostatom), uključuje se višebrzinski ventilator koji izaziva strujanje vazduha kroz zagrijane kanale u jezgru i  izduvavanjem se  izbacuje topao vazduh iz TA peći.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Grijači se mogu uključiti ručno preko termoregulatora tj. termostata (npr. uveče kada je jeftina tarifa uključujemo  da punimo TA peć) ili može automatski preko sklop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samo za vrijeme jeftine tarife.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ključenje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isključenje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motor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ventilatora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 vrši automatski preko sobnog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termostata.</a:t>
            </a:r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donjem dijelu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 bočnih strana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peći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 nalaze otvori kanala za ulazak hladnog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vazduha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 prednje strane peći je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otvor kanala za izlazak zagrijanog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vazduha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5" y="753159"/>
            <a:ext cx="7638369" cy="5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7915" y="316079"/>
            <a:ext cx="3603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Princip rada i prenos toplote kod TA peći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60" y="737507"/>
            <a:ext cx="4291012" cy="58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7915" y="316079"/>
            <a:ext cx="4227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Položaj grijača i način slaganja cigli kod TA peći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915" y="316079"/>
            <a:ext cx="2390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Principijelna šema TA peći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79" y="1382487"/>
            <a:ext cx="6444272" cy="392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0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68" y="316079"/>
            <a:ext cx="1734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Šema veza TA peći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608487"/>
            <a:ext cx="5927951" cy="567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24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864" y="272534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b="1" i="1" smtClean="0">
                <a:solidFill>
                  <a:srgbClr val="0070C0"/>
                </a:solidFill>
              </a:rPr>
              <a:t>TA peć – pogled odozgo</a:t>
            </a:r>
            <a:endParaRPr lang="en-US" i="1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06" y="794657"/>
            <a:ext cx="7163179" cy="552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6" y="901474"/>
            <a:ext cx="2242155" cy="23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59" y="914400"/>
            <a:ext cx="2810988" cy="23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914400"/>
            <a:ext cx="2875856" cy="22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492" y="446706"/>
            <a:ext cx="493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Termo</a:t>
            </a:r>
            <a:r>
              <a:rPr lang="sr-Latn-BA" b="1" i="1" smtClean="0">
                <a:solidFill>
                  <a:srgbClr val="0070C0"/>
                </a:solidFill>
              </a:rPr>
              <a:t>stati (termoregulatori) – spoljni i unutrašnji</a:t>
            </a:r>
            <a:endParaRPr lang="en-US" i="1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2" y="4049490"/>
            <a:ext cx="2984726" cy="241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61" y="4114806"/>
            <a:ext cx="3425056" cy="23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7833" y="3592677"/>
            <a:ext cx="300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b="1" i="1" smtClean="0">
                <a:solidFill>
                  <a:srgbClr val="0070C0"/>
                </a:solidFill>
              </a:rPr>
              <a:t>Motor ventilatora i ventilator</a:t>
            </a:r>
            <a:endParaRPr lang="en-US" i="1"/>
          </a:p>
        </p:txBody>
      </p:sp>
      <p:sp>
        <p:nvSpPr>
          <p:cNvPr id="9" name="Rectangle 8"/>
          <p:cNvSpPr/>
          <p:nvPr/>
        </p:nvSpPr>
        <p:spPr>
          <a:xfrm>
            <a:off x="293914" y="272143"/>
            <a:ext cx="8599715" cy="6357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DAB8-D827-42EC-80BB-4CBBE8221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863</Words>
  <Application>Microsoft Office PowerPoint</Application>
  <PresentationFormat>On-screen Show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Miki</dc:creator>
  <cp:lastModifiedBy>Korisnik</cp:lastModifiedBy>
  <cp:revision>72</cp:revision>
  <dcterms:created xsi:type="dcterms:W3CDTF">2020-11-28T10:24:32Z</dcterms:created>
  <dcterms:modified xsi:type="dcterms:W3CDTF">2021-03-30T21:38:02Z</dcterms:modified>
</cp:coreProperties>
</file>